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Lexend Light"/>
      <p:regular r:id="rId11"/>
      <p:bold r:id="rId12"/>
    </p:embeddedFont>
    <p:embeddedFont>
      <p:font typeface="Poppins"/>
      <p:regular r:id="rId13"/>
      <p:bold r:id="rId14"/>
      <p:italic r:id="rId15"/>
      <p:boldItalic r:id="rId16"/>
    </p:embeddedFont>
    <p:embeddedFont>
      <p:font typeface="Poppins Light"/>
      <p:regular r:id="rId17"/>
      <p:bold r:id="rId18"/>
      <p:italic r:id="rId19"/>
      <p:boldItalic r:id="rId20"/>
    </p:embeddedFont>
    <p:embeddedFont>
      <p:font typeface="Instrument Sans"/>
      <p:regular r:id="rId21"/>
      <p:bold r:id="rId22"/>
      <p:italic r:id="rId23"/>
      <p:boldItalic r:id="rId24"/>
    </p:embeddedFont>
    <p:embeddedFont>
      <p:font typeface="Lexend Medium"/>
      <p:regular r:id="rId25"/>
      <p:bold r:id="rId26"/>
    </p:embeddedFont>
    <p:embeddedFont>
      <p:font typeface="Lexend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Light-boldItalic.fntdata"/><Relationship Id="rId22" Type="http://schemas.openxmlformats.org/officeDocument/2006/relationships/font" Target="fonts/InstrumentSans-bold.fntdata"/><Relationship Id="rId21" Type="http://schemas.openxmlformats.org/officeDocument/2006/relationships/font" Target="fonts/InstrumentSans-regular.fntdata"/><Relationship Id="rId24" Type="http://schemas.openxmlformats.org/officeDocument/2006/relationships/font" Target="fonts/InstrumentSans-boldItalic.fntdata"/><Relationship Id="rId23" Type="http://schemas.openxmlformats.org/officeDocument/2006/relationships/font" Target="fonts/Instrument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Medium-bold.fntdata"/><Relationship Id="rId25" Type="http://schemas.openxmlformats.org/officeDocument/2006/relationships/font" Target="fonts/LexendMedium-regular.fntdata"/><Relationship Id="rId28" Type="http://schemas.openxmlformats.org/officeDocument/2006/relationships/font" Target="fonts/Lexend-bold.fntdata"/><Relationship Id="rId27" Type="http://schemas.openxmlformats.org/officeDocument/2006/relationships/font" Target="fonts/Lexe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LexendLight-regular.fntdata"/><Relationship Id="rId10" Type="http://schemas.openxmlformats.org/officeDocument/2006/relationships/slide" Target="slides/slide5.xml"/><Relationship Id="rId13" Type="http://schemas.openxmlformats.org/officeDocument/2006/relationships/font" Target="fonts/Poppins-regular.fntdata"/><Relationship Id="rId12" Type="http://schemas.openxmlformats.org/officeDocument/2006/relationships/font" Target="fonts/LexendLight-bold.fntdata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PoppinsLight-regular.fntdata"/><Relationship Id="rId16" Type="http://schemas.openxmlformats.org/officeDocument/2006/relationships/font" Target="fonts/Poppins-boldItalic.fntdata"/><Relationship Id="rId19" Type="http://schemas.openxmlformats.org/officeDocument/2006/relationships/font" Target="fonts/PoppinsLight-italic.fntdata"/><Relationship Id="rId18" Type="http://schemas.openxmlformats.org/officeDocument/2006/relationships/font" Target="fonts/Poppins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614607bec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614607bec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14607bec3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14607bec3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14607bec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14607bec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14607bec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14607bec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8725" y="344175"/>
            <a:ext cx="85011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Lexend"/>
                <a:ea typeface="Lexend"/>
                <a:cs typeface="Lexend"/>
                <a:sym typeface="Lexend"/>
              </a:rPr>
              <a:t>CSE 260</a:t>
            </a:r>
            <a:endParaRPr sz="6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Lexend"/>
                <a:ea typeface="Lexend"/>
                <a:cs typeface="Lexend"/>
                <a:sym typeface="Lexend"/>
              </a:rPr>
              <a:t>Digital Logic Design</a:t>
            </a:r>
            <a:endParaRPr sz="6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Engineering, BRAC University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19133" l="0" r="22360" t="0"/>
          <a:stretch/>
        </p:blipFill>
        <p:spPr>
          <a:xfrm>
            <a:off x="5866600" y="2867800"/>
            <a:ext cx="3277402" cy="2275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598 | breadboards of trinary circuits | youngthousands | Flickr"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550" y="2516950"/>
            <a:ext cx="3319099" cy="248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64" name="Google Shape;64;p14"/>
          <p:cNvCxnSpPr/>
          <p:nvPr/>
        </p:nvCxnSpPr>
        <p:spPr>
          <a:xfrm>
            <a:off x="129300" y="128532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5" name="Google Shape;65;p14"/>
          <p:cNvGrpSpPr/>
          <p:nvPr/>
        </p:nvGrpSpPr>
        <p:grpSpPr>
          <a:xfrm>
            <a:off x="2560150" y="590315"/>
            <a:ext cx="2114948" cy="781236"/>
            <a:chOff x="3055725" y="715438"/>
            <a:chExt cx="3313407" cy="1014987"/>
          </a:xfrm>
        </p:grpSpPr>
        <p:grpSp>
          <p:nvGrpSpPr>
            <p:cNvPr id="66" name="Google Shape;66;p14"/>
            <p:cNvGrpSpPr/>
            <p:nvPr/>
          </p:nvGrpSpPr>
          <p:grpSpPr>
            <a:xfrm>
              <a:off x="3055725" y="715438"/>
              <a:ext cx="3103050" cy="786500"/>
              <a:chOff x="3007925" y="673613"/>
              <a:chExt cx="3103050" cy="786500"/>
            </a:xfrm>
          </p:grpSpPr>
          <p:sp>
            <p:nvSpPr>
              <p:cNvPr id="67" name="Google Shape;67;p14"/>
              <p:cNvSpPr/>
              <p:nvPr/>
            </p:nvSpPr>
            <p:spPr>
              <a:xfrm>
                <a:off x="3077725" y="721550"/>
                <a:ext cx="2973300" cy="6780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Google Shape;68;p14"/>
              <p:cNvSpPr/>
              <p:nvPr/>
            </p:nvSpPr>
            <p:spPr>
              <a:xfrm>
                <a:off x="3007925" y="673613"/>
                <a:ext cx="137700" cy="137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14"/>
              <p:cNvSpPr/>
              <p:nvPr/>
            </p:nvSpPr>
            <p:spPr>
              <a:xfrm>
                <a:off x="5973275" y="673613"/>
                <a:ext cx="137700" cy="137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5973275" y="1321013"/>
                <a:ext cx="137700" cy="1377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3007925" y="1311913"/>
                <a:ext cx="137700" cy="14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4F4F4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</a:rPr>
                  <a:t> </a:t>
                </a:r>
                <a:endParaRPr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2" name="Google Shape;72;p14"/>
            <p:cNvSpPr/>
            <p:nvPr/>
          </p:nvSpPr>
          <p:spPr>
            <a:xfrm rot="-2281323">
              <a:off x="6037771" y="1389972"/>
              <a:ext cx="271725" cy="287249"/>
            </a:xfrm>
            <a:custGeom>
              <a:rect b="b" l="l" r="r" t="t"/>
              <a:pathLst>
                <a:path extrusionOk="0" h="5504" w="5206">
                  <a:moveTo>
                    <a:pt x="2726" y="0"/>
                  </a:moveTo>
                  <a:lnTo>
                    <a:pt x="0" y="5493"/>
                  </a:lnTo>
                  <a:lnTo>
                    <a:pt x="2591" y="4653"/>
                  </a:lnTo>
                  <a:lnTo>
                    <a:pt x="5206" y="5504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4F4F4F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73" name="Google Shape;73;p14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We Will Learn About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 amt="40000"/>
          </a:blip>
          <a:srcRect b="11308" l="0" r="0" t="0"/>
          <a:stretch/>
        </p:blipFill>
        <p:spPr>
          <a:xfrm>
            <a:off x="132100" y="3811125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 rotWithShape="1">
          <a:blip r:embed="rId6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4"/>
          <p:cNvCxnSpPr/>
          <p:nvPr/>
        </p:nvCxnSpPr>
        <p:spPr>
          <a:xfrm>
            <a:off x="13993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4"/>
          <p:cNvSpPr txBox="1"/>
          <p:nvPr/>
        </p:nvSpPr>
        <p:spPr>
          <a:xfrm>
            <a:off x="365098" y="134672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365098" y="19801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65098" y="26097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365098" y="32392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65098" y="38670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05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65098" y="44983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06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483100" y="1346725"/>
            <a:ext cx="7772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Number System and Representation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483100" y="1980175"/>
            <a:ext cx="6407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Boolean Algebra and Logic Gates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1483100" y="2609725"/>
            <a:ext cx="673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SOP &amp; POS and KMAP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483100" y="3239275"/>
            <a:ext cx="6288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Combinational Circuits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1483100" y="3867013"/>
            <a:ext cx="427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Sequential Circuits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1483100" y="4498375"/>
            <a:ext cx="4272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Registers and Memory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92" name="Google Shape;92;p14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4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4"/>
          <p:cNvCxnSpPr/>
          <p:nvPr/>
        </p:nvCxnSpPr>
        <p:spPr>
          <a:xfrm>
            <a:off x="133363" y="38113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4"/>
          <p:cNvCxnSpPr/>
          <p:nvPr/>
        </p:nvCxnSpPr>
        <p:spPr>
          <a:xfrm>
            <a:off x="133363" y="44399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4"/>
          <p:cNvCxnSpPr/>
          <p:nvPr/>
        </p:nvCxnSpPr>
        <p:spPr>
          <a:xfrm>
            <a:off x="1293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4"/>
          <p:cNvCxnSpPr/>
          <p:nvPr/>
        </p:nvCxnSpPr>
        <p:spPr>
          <a:xfrm>
            <a:off x="90147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4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Textbooks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364825" y="2315515"/>
            <a:ext cx="3873000" cy="2458200"/>
          </a:xfrm>
          <a:prstGeom prst="roundRect">
            <a:avLst>
              <a:gd fmla="val 4803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4828700" y="2315515"/>
            <a:ext cx="3873000" cy="2458200"/>
          </a:xfrm>
          <a:prstGeom prst="roundRect">
            <a:avLst>
              <a:gd fmla="val 4803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5"/>
          <p:cNvGrpSpPr/>
          <p:nvPr/>
        </p:nvGrpSpPr>
        <p:grpSpPr>
          <a:xfrm>
            <a:off x="4922013" y="2416840"/>
            <a:ext cx="277873" cy="68400"/>
            <a:chOff x="5024113" y="2416840"/>
            <a:chExt cx="277873" cy="68400"/>
          </a:xfrm>
        </p:grpSpPr>
        <p:sp>
          <p:nvSpPr>
            <p:cNvPr id="112" name="Google Shape;112;p15"/>
            <p:cNvSpPr/>
            <p:nvPr/>
          </p:nvSpPr>
          <p:spPr>
            <a:xfrm>
              <a:off x="5024113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5128849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5233585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422950" y="2416840"/>
            <a:ext cx="277873" cy="68400"/>
            <a:chOff x="411700" y="2416840"/>
            <a:chExt cx="277873" cy="68400"/>
          </a:xfrm>
        </p:grpSpPr>
        <p:sp>
          <p:nvSpPr>
            <p:cNvPr id="116" name="Google Shape;116;p1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5"/>
          <p:cNvSpPr txBox="1"/>
          <p:nvPr/>
        </p:nvSpPr>
        <p:spPr>
          <a:xfrm>
            <a:off x="354925" y="2548200"/>
            <a:ext cx="3891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Lexend Light"/>
                <a:ea typeface="Lexend Light"/>
                <a:cs typeface="Lexend Light"/>
                <a:sym typeface="Lexend Light"/>
              </a:rPr>
              <a:t> Digital Logic And Computer Design, Morris Mano</a:t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4814400" y="2548200"/>
            <a:ext cx="389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exend Light"/>
                <a:ea typeface="Lexend Light"/>
                <a:cs typeface="Lexend Light"/>
                <a:sym typeface="Lexend Light"/>
              </a:rPr>
              <a:t>Digital Design Principles and Practices, John F. Wakerly</a:t>
            </a:r>
            <a:endParaRPr sz="20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1" name="Google Shape;121;p15"/>
          <p:cNvSpPr/>
          <p:nvPr/>
        </p:nvSpPr>
        <p:spPr>
          <a:xfrm>
            <a:off x="364825" y="1543902"/>
            <a:ext cx="1953600" cy="630300"/>
          </a:xfrm>
          <a:prstGeom prst="roundRect">
            <a:avLst>
              <a:gd fmla="val 50000" name="adj"/>
            </a:avLst>
          </a:prstGeom>
          <a:solidFill>
            <a:srgbClr val="DCDF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Core Texts</a:t>
            </a:r>
            <a:endParaRPr sz="24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5"/>
          <p:cNvSpPr/>
          <p:nvPr/>
        </p:nvSpPr>
        <p:spPr>
          <a:xfrm>
            <a:off x="4828703" y="1541150"/>
            <a:ext cx="1953600" cy="630300"/>
          </a:xfrm>
          <a:prstGeom prst="roundRect">
            <a:avLst>
              <a:gd fmla="val 50000" name="adj"/>
            </a:avLst>
          </a:prstGeom>
          <a:solidFill>
            <a:srgbClr val="F6C9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exend"/>
                <a:ea typeface="Lexend"/>
                <a:cs typeface="Lexend"/>
                <a:sym typeface="Lexend"/>
              </a:rPr>
              <a:t>Reference</a:t>
            </a:r>
            <a:endParaRPr sz="2400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6"/>
          <p:cNvPicPr preferRelativeResize="0"/>
          <p:nvPr/>
        </p:nvPicPr>
        <p:blipFill rotWithShape="1">
          <a:blip r:embed="rId3">
            <a:alphaModFix/>
          </a:blip>
          <a:srcRect b="10185" l="0" r="0" t="0"/>
          <a:stretch/>
        </p:blipFill>
        <p:spPr>
          <a:xfrm>
            <a:off x="130700" y="2542987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Marking Distribution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 rotWithShape="1">
          <a:blip r:embed="rId3">
            <a:alphaModFix/>
          </a:blip>
          <a:srcRect b="10185" l="0" r="0" t="0"/>
          <a:stretch/>
        </p:blipFill>
        <p:spPr>
          <a:xfrm>
            <a:off x="139700" y="1285326"/>
            <a:ext cx="1267202" cy="640199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cxnSp>
        <p:nvCxnSpPr>
          <p:cNvPr id="132" name="Google Shape;132;p16"/>
          <p:cNvCxnSpPr/>
          <p:nvPr/>
        </p:nvCxnSpPr>
        <p:spPr>
          <a:xfrm>
            <a:off x="129300" y="128532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5">
            <a:alphaModFix amt="40000"/>
          </a:blip>
          <a:srcRect b="11308" l="0" r="0" t="0"/>
          <a:stretch/>
        </p:blipFill>
        <p:spPr>
          <a:xfrm>
            <a:off x="132100" y="3811125"/>
            <a:ext cx="1267202" cy="63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 rotWithShape="1">
          <a:blip r:embed="rId6">
            <a:alphaModFix/>
          </a:blip>
          <a:srcRect b="11308" l="0" r="0" t="0"/>
          <a:stretch/>
        </p:blipFill>
        <p:spPr>
          <a:xfrm rot="10800000">
            <a:off x="1399300" y="2552200"/>
            <a:ext cx="1267202" cy="632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6"/>
          <p:cNvCxnSpPr/>
          <p:nvPr/>
        </p:nvCxnSpPr>
        <p:spPr>
          <a:xfrm>
            <a:off x="13993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16"/>
          <p:cNvSpPr txBox="1"/>
          <p:nvPr/>
        </p:nvSpPr>
        <p:spPr>
          <a:xfrm>
            <a:off x="365098" y="134672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01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365098" y="19801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02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365098" y="26097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03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0" name="Google Shape;140;p16"/>
          <p:cNvSpPr txBox="1"/>
          <p:nvPr/>
        </p:nvSpPr>
        <p:spPr>
          <a:xfrm>
            <a:off x="365098" y="32392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04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1" name="Google Shape;141;p16"/>
          <p:cNvSpPr txBox="1"/>
          <p:nvPr/>
        </p:nvSpPr>
        <p:spPr>
          <a:xfrm>
            <a:off x="365098" y="38670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05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2" name="Google Shape;142;p16"/>
          <p:cNvSpPr txBox="1"/>
          <p:nvPr/>
        </p:nvSpPr>
        <p:spPr>
          <a:xfrm>
            <a:off x="365098" y="44983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06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3" name="Google Shape;143;p16"/>
          <p:cNvSpPr txBox="1"/>
          <p:nvPr/>
        </p:nvSpPr>
        <p:spPr>
          <a:xfrm>
            <a:off x="1483100" y="1346725"/>
            <a:ext cx="7772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Atten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ance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4" name="Google Shape;144;p16"/>
          <p:cNvSpPr txBox="1"/>
          <p:nvPr/>
        </p:nvSpPr>
        <p:spPr>
          <a:xfrm>
            <a:off x="1483100" y="1980175"/>
            <a:ext cx="6407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Quiz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(N-1)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5" name="Google Shape;145;p16"/>
          <p:cNvSpPr txBox="1"/>
          <p:nvPr/>
        </p:nvSpPr>
        <p:spPr>
          <a:xfrm>
            <a:off x="1483100" y="2609725"/>
            <a:ext cx="673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Assignment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(All counted, Average)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1483100" y="3239275"/>
            <a:ext cx="62883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Mid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No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 option will be given)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7" name="Google Shape;147;p16"/>
          <p:cNvSpPr txBox="1"/>
          <p:nvPr/>
        </p:nvSpPr>
        <p:spPr>
          <a:xfrm>
            <a:off x="1483100" y="3867013"/>
            <a:ext cx="42729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Final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(1 option will be given)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1483100" y="4498375"/>
            <a:ext cx="55299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Lab </a:t>
            </a:r>
            <a:r>
              <a:rPr lang="en" sz="2400">
                <a:solidFill>
                  <a:srgbClr val="541301"/>
                </a:solidFill>
                <a:latin typeface="Lexend Light"/>
                <a:ea typeface="Lexend Light"/>
                <a:cs typeface="Lexend Light"/>
                <a:sym typeface="Lexend Light"/>
              </a:rPr>
              <a:t>(Includes Lab Final &amp; Project)</a:t>
            </a:r>
            <a:endParaRPr sz="2400">
              <a:solidFill>
                <a:srgbClr val="54130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149" name="Google Shape;149;p16"/>
          <p:cNvCxnSpPr/>
          <p:nvPr/>
        </p:nvCxnSpPr>
        <p:spPr>
          <a:xfrm>
            <a:off x="133363" y="19253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6"/>
          <p:cNvCxnSpPr/>
          <p:nvPr/>
        </p:nvCxnSpPr>
        <p:spPr>
          <a:xfrm>
            <a:off x="133363" y="25540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6"/>
          <p:cNvCxnSpPr/>
          <p:nvPr/>
        </p:nvCxnSpPr>
        <p:spPr>
          <a:xfrm>
            <a:off x="133363" y="31826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6"/>
          <p:cNvCxnSpPr/>
          <p:nvPr/>
        </p:nvCxnSpPr>
        <p:spPr>
          <a:xfrm>
            <a:off x="133363" y="381130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6"/>
          <p:cNvCxnSpPr/>
          <p:nvPr/>
        </p:nvCxnSpPr>
        <p:spPr>
          <a:xfrm>
            <a:off x="133363" y="4439950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6"/>
          <p:cNvCxnSpPr/>
          <p:nvPr/>
        </p:nvCxnSpPr>
        <p:spPr>
          <a:xfrm>
            <a:off x="1293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6"/>
          <p:cNvCxnSpPr/>
          <p:nvPr/>
        </p:nvCxnSpPr>
        <p:spPr>
          <a:xfrm>
            <a:off x="90147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16"/>
          <p:cNvCxnSpPr/>
          <p:nvPr/>
        </p:nvCxnSpPr>
        <p:spPr>
          <a:xfrm>
            <a:off x="7207000" y="1283675"/>
            <a:ext cx="0" cy="3868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16"/>
          <p:cNvSpPr txBox="1"/>
          <p:nvPr/>
        </p:nvSpPr>
        <p:spPr>
          <a:xfrm>
            <a:off x="7264698" y="134822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5%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7264698" y="1981675"/>
            <a:ext cx="950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15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9" name="Google Shape;159;p16"/>
          <p:cNvSpPr txBox="1"/>
          <p:nvPr/>
        </p:nvSpPr>
        <p:spPr>
          <a:xfrm>
            <a:off x="7264698" y="26112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7264698" y="32407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7264698" y="3868513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7264698" y="4499875"/>
            <a:ext cx="9504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sp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lang="en" sz="24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%</a:t>
            </a:r>
            <a:endParaRPr sz="24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/>
        </p:nvSpPr>
        <p:spPr>
          <a:xfrm>
            <a:off x="209775" y="468575"/>
            <a:ext cx="7340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exend"/>
                <a:ea typeface="Lexend"/>
                <a:cs typeface="Lexend"/>
                <a:sym typeface="Lexend"/>
              </a:rPr>
              <a:t>Important Note</a:t>
            </a:r>
            <a:endParaRPr sz="48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940675" y="2593699"/>
            <a:ext cx="1267775" cy="12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32063" y="3879613"/>
            <a:ext cx="1264099" cy="1264074"/>
          </a:xfrm>
          <a:prstGeom prst="rect">
            <a:avLst/>
          </a:prstGeom>
          <a:gradFill>
            <a:gsLst>
              <a:gs pos="0">
                <a:srgbClr val="808978"/>
              </a:gs>
              <a:gs pos="0">
                <a:srgbClr val="F4BBAD"/>
              </a:gs>
              <a:gs pos="58000">
                <a:srgbClr val="FDFDFC"/>
              </a:gs>
              <a:gs pos="100000">
                <a:srgbClr val="FDFDF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900" y="1285200"/>
            <a:ext cx="1265400" cy="129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17"/>
          <p:cNvCxnSpPr/>
          <p:nvPr/>
        </p:nvCxnSpPr>
        <p:spPr>
          <a:xfrm>
            <a:off x="2671000" y="1285200"/>
            <a:ext cx="0" cy="12972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17"/>
          <p:cNvCxnSpPr/>
          <p:nvPr/>
        </p:nvCxnSpPr>
        <p:spPr>
          <a:xfrm>
            <a:off x="6481000" y="1291375"/>
            <a:ext cx="0" cy="2573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17"/>
          <p:cNvCxnSpPr/>
          <p:nvPr/>
        </p:nvCxnSpPr>
        <p:spPr>
          <a:xfrm>
            <a:off x="128875" y="386147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7"/>
          <p:cNvCxnSpPr/>
          <p:nvPr/>
        </p:nvCxnSpPr>
        <p:spPr>
          <a:xfrm>
            <a:off x="128875" y="2579575"/>
            <a:ext cx="8894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7"/>
          <p:cNvCxnSpPr/>
          <p:nvPr/>
        </p:nvCxnSpPr>
        <p:spPr>
          <a:xfrm>
            <a:off x="5212100" y="1292850"/>
            <a:ext cx="0" cy="38520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1399300" y="1291375"/>
            <a:ext cx="0" cy="38532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128875" y="1291375"/>
            <a:ext cx="8885400" cy="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7"/>
          <p:cNvCxnSpPr/>
          <p:nvPr/>
        </p:nvCxnSpPr>
        <p:spPr>
          <a:xfrm flipH="1">
            <a:off x="2669590" y="3865075"/>
            <a:ext cx="900" cy="1279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7"/>
          <p:cNvCxnSpPr/>
          <p:nvPr/>
        </p:nvCxnSpPr>
        <p:spPr>
          <a:xfrm flipH="1">
            <a:off x="7749752" y="3854350"/>
            <a:ext cx="2400" cy="12930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7"/>
          <p:cNvCxnSpPr/>
          <p:nvPr/>
        </p:nvCxnSpPr>
        <p:spPr>
          <a:xfrm>
            <a:off x="3940675" y="2573100"/>
            <a:ext cx="0" cy="12915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7"/>
          <p:cNvSpPr txBox="1"/>
          <p:nvPr/>
        </p:nvSpPr>
        <p:spPr>
          <a:xfrm>
            <a:off x="2683650" y="1608600"/>
            <a:ext cx="25146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B131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2666700" y="1285200"/>
            <a:ext cx="2545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There is no bonus mark in this course</a:t>
            </a:r>
            <a:endParaRPr sz="1200">
              <a:solidFill>
                <a:srgbClr val="5413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479375" y="2579575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70% Attendance in theory class is mandatory</a:t>
            </a:r>
            <a:endParaRPr sz="1100">
              <a:solidFill>
                <a:srgbClr val="5413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2665813" y="3858100"/>
            <a:ext cx="25455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541301"/>
                </a:solidFill>
                <a:latin typeface="Lexend"/>
                <a:ea typeface="Lexend"/>
                <a:cs typeface="Lexend"/>
                <a:sym typeface="Lexend"/>
              </a:rPr>
              <a:t>90% Attendance in lab class is mandatory</a:t>
            </a:r>
            <a:endParaRPr sz="2300">
              <a:solidFill>
                <a:srgbClr val="54130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4130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1399300" y="1291350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541301"/>
                </a:solidFill>
                <a:latin typeface="Lexend Medium"/>
                <a:ea typeface="Lexend Medium"/>
                <a:cs typeface="Lexend Medium"/>
                <a:sym typeface="Lexend Medium"/>
              </a:rPr>
              <a:t>01</a:t>
            </a:r>
            <a:endParaRPr sz="4800">
              <a:solidFill>
                <a:srgbClr val="541301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1400150" y="3858100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541301"/>
                </a:solidFill>
                <a:latin typeface="Lexend Medium"/>
                <a:ea typeface="Lexend Medium"/>
                <a:cs typeface="Lexend Medium"/>
                <a:sym typeface="Lexend Medium"/>
              </a:rPr>
              <a:t>03</a:t>
            </a:r>
            <a:endParaRPr sz="4800">
              <a:solidFill>
                <a:srgbClr val="54130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4130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5212100" y="2579575"/>
            <a:ext cx="12705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>
                <a:solidFill>
                  <a:srgbClr val="541301"/>
                </a:solidFill>
                <a:latin typeface="Lexend Medium"/>
                <a:ea typeface="Lexend Medium"/>
                <a:cs typeface="Lexend Medium"/>
                <a:sym typeface="Lexend Medium"/>
              </a:rPr>
              <a:t>02</a:t>
            </a:r>
            <a:endParaRPr sz="4800">
              <a:solidFill>
                <a:srgbClr val="541301"/>
              </a:solidFill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54130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192" name="Google Shape;192;p17"/>
          <p:cNvCxnSpPr/>
          <p:nvPr/>
        </p:nvCxnSpPr>
        <p:spPr>
          <a:xfrm>
            <a:off x="1293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7"/>
          <p:cNvCxnSpPr/>
          <p:nvPr/>
        </p:nvCxnSpPr>
        <p:spPr>
          <a:xfrm>
            <a:off x="9014700" y="1285325"/>
            <a:ext cx="0" cy="3860100"/>
          </a:xfrm>
          <a:prstGeom prst="straightConnector1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17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2946600" y="70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